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3" r:id="rId6"/>
    <p:sldId id="271" r:id="rId7"/>
    <p:sldId id="261" r:id="rId8"/>
    <p:sldId id="262" r:id="rId9"/>
    <p:sldId id="268" r:id="rId10"/>
    <p:sldId id="270" r:id="rId11"/>
    <p:sldId id="269" r:id="rId12"/>
    <p:sldId id="273" r:id="rId13"/>
    <p:sldId id="264" r:id="rId14"/>
    <p:sldId id="267" r:id="rId15"/>
    <p:sldId id="272" r:id="rId16"/>
    <p:sldId id="27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2" d="100"/>
          <a:sy n="82" d="100"/>
        </p:scale>
        <p:origin x="-658" y="-91"/>
      </p:cViewPr>
      <p:guideLst>
        <p:guide orient="horz" pos="215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advClick="0" advTm="5000">
        <p:fade/>
      </p:transition>
    </mc:Choice>
    <mc:Fallback>
      <p:transition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advClick="0" advTm="5000">
        <p:fade/>
      </p:transition>
    </mc:Choice>
    <mc:Fallback>
      <p:transition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advClick="0" advTm="5000">
        <p:fade/>
      </p:transition>
    </mc:Choice>
    <mc:Fallback>
      <p:transition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advClick="0" advTm="5000">
        <p:fade/>
      </p:transition>
    </mc:Choice>
    <mc:Fallback>
      <p:transition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5B106E36-FD25-4E2D-B0AA-010F637433A0}"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advClick="0" advTm="5000">
        <p:fade/>
      </p:transition>
    </mc:Choice>
    <mc:Fallback>
      <p:transition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advClick="0" advTm="5000">
        <p:fade/>
      </p:transition>
    </mc:Choice>
    <mc:Fallback>
      <p:transition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advClick="0" advTm="5000">
        <p:fade/>
      </p:transition>
    </mc:Choice>
    <mc:Fallback>
      <p:transition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advClick="0" advTm="5000">
        <p:fade/>
      </p:transition>
    </mc:Choice>
    <mc:Fallback>
      <p:transition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advClick="0" advTm="5000">
        <p:fade/>
      </p:transition>
    </mc:Choice>
    <mc:Fallback>
      <p:transition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5B106E36-FD25-4E2D-B0AA-010F637433A0}"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advClick="0" advTm="5000">
        <p:fade/>
      </p:transition>
    </mc:Choice>
    <mc:Fallback>
      <p:transition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5B106E36-FD25-4E2D-B0AA-010F637433A0}"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p14:dur="500" advClick="0" advTm="5000">
        <p:fade/>
      </p:transition>
    </mc:Choice>
    <mc:Fallback>
      <p:transition advClick="0" advTm="5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advClick="0" advTm="5000">
        <p:fade/>
      </p:transition>
    </mc:Choice>
    <mc:Fallback>
      <p:transition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file:///F:\&#1044;&#1061;&#1064;\&#1055;&#1072;&#1090;&#1088;&#1080;&#1086;&#1090;&#1080;&#1095;&#1077;&#1089;&#1082;&#1080;&#1077;%20-%20&#1046;&#1077;&#1083;&#1072;&#1102;%20&#1090;&#1077;&#1073;&#1077;,%20&#1079;&#1077;&#1084;&#1083;&#1103;%20&#1084;&#1086;&#1103;%20(&#1084;&#1080;&#1085;&#1091;&#1089;&#1086;&#1074;_(Inkompmusic.ru).mp3" TargetMode="External"/><Relationship Id="rId2" Type="http://schemas.openxmlformats.org/officeDocument/2006/relationships/audio" Target="file:///F:\&#1044;&#1061;&#1064;\&#1055;&#1072;&#1090;&#1088;&#1080;&#1086;&#1090;&#1080;&#1095;&#1077;&#1089;&#1082;&#1080;&#1077;%20-%20&#1046;&#1077;&#1083;&#1072;&#1102;%20&#1090;&#1077;&#1073;&#1077;,%20&#1079;&#1077;&#1084;&#1083;&#1103;%20&#1084;&#1086;&#1103;%20(&#1084;&#1080;&#1085;&#1091;&#1089;&#1086;&#1074;_(Inkompmusic.ru).mp3" TargetMode="Externa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Marie\Desktop\киров1.jpg"/>
          <p:cNvPicPr>
            <a:picLocks noChangeAspect="1" noChangeArrowheads="1"/>
          </p:cNvPicPr>
          <p:nvPr/>
        </p:nvPicPr>
        <p:blipFill>
          <a:blip r:embed="rId1" cstate="print"/>
          <a:srcRect/>
          <a:stretch>
            <a:fillRect/>
          </a:stretch>
        </p:blipFill>
        <p:spPr bwMode="auto">
          <a:xfrm>
            <a:off x="467544" y="476672"/>
            <a:ext cx="8208912" cy="5688632"/>
          </a:xfrm>
          <a:prstGeom prst="rect">
            <a:avLst/>
          </a:prstGeom>
          <a:noFill/>
        </p:spPr>
      </p:pic>
      <p:pic>
        <p:nvPicPr>
          <p:cNvPr id="6" name="Патриотические - Желаю тебе, земля моя (минусов_(Inkompmusic.ru)">
            <a:hlinkClick r:id="" action="ppaction://media"/>
          </p:cNvPr>
          <p:cNvPicPr/>
          <p:nvPr>
            <a:audioFile r:link="rId2"/>
            <p:extLst>
              <p:ext uri="{DAA4B4D4-6D71-4841-9C94-3DE7FCFB9230}">
                <p14:media xmlns:p14="http://schemas.microsoft.com/office/powerpoint/2010/main" r:link="rId3"/>
              </p:ext>
            </p:extLst>
          </p:nvPr>
        </p:nvPicPr>
        <p:blipFill>
          <a:blip r:embed="rId4"/>
          <a:stretch>
            <a:fillRect/>
          </a:stretch>
        </p:blipFill>
        <p:spPr>
          <a:xfrm>
            <a:off x="8458200" y="6165215"/>
            <a:ext cx="619125" cy="619125"/>
          </a:xfrm>
          <a:prstGeom prst="rect">
            <a:avLst/>
          </a:prstGeom>
        </p:spPr>
      </p:pic>
    </p:spTree>
  </p:cSld>
  <p:clrMapOvr>
    <a:masterClrMapping/>
  </p:clrMapOvr>
  <p:transition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5">
                <p:cTn id="7" repeatCount="indefinite" fill="hold" display="1">
                  <p:stCondLst>
                    <p:cond delay="indefinite"/>
                  </p:stCondLst>
                  <p:endCondLst>
                    <p:cond evt="onNext">
                      <p:tgtEl>
                        <p:sldTgt/>
                      </p:tgtEl>
                    </p:cond>
                    <p:cond evt="onPrev">
                      <p:tgtEl>
                        <p:sldTgt/>
                      </p:tgtEl>
                    </p:cond>
                    <p:cond evt="onStopAudio">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Marie\Desktop\танки.jpg"/>
          <p:cNvPicPr>
            <a:picLocks noGrp="1" noChangeAspect="1" noChangeArrowheads="1"/>
          </p:cNvPicPr>
          <p:nvPr>
            <p:ph idx="1"/>
          </p:nvPr>
        </p:nvPicPr>
        <p:blipFill>
          <a:blip r:embed="rId1" cstate="print"/>
          <a:srcRect/>
          <a:stretch>
            <a:fillRect/>
          </a:stretch>
        </p:blipFill>
        <p:spPr bwMode="auto">
          <a:xfrm>
            <a:off x="1115616" y="476672"/>
            <a:ext cx="7344816" cy="4320480"/>
          </a:xfrm>
          <a:prstGeom prst="rect">
            <a:avLst/>
          </a:prstGeom>
          <a:noFill/>
        </p:spPr>
      </p:pic>
      <p:sp>
        <p:nvSpPr>
          <p:cNvPr id="5" name="Прямоугольник 4"/>
          <p:cNvSpPr/>
          <p:nvPr/>
        </p:nvSpPr>
        <p:spPr>
          <a:xfrm>
            <a:off x="1187624" y="4941168"/>
            <a:ext cx="7200800" cy="1198880"/>
          </a:xfrm>
          <a:prstGeom prst="rect">
            <a:avLst/>
          </a:prstGeom>
        </p:spPr>
        <p:txBody>
          <a:bodyPr wrap="square">
            <a:spAutoFit/>
          </a:bodyPr>
          <a:lstStyle/>
          <a:p>
            <a:pPr algn="ctr"/>
            <a:r>
              <a:rPr lang="ru-RU" dirty="0" smtClean="0"/>
              <a:t> СУ-76 на параде у здания драмтеатра 1 мая 1943 года.</a:t>
            </a:r>
            <a:br>
              <a:rPr lang="ru-RU" dirty="0" smtClean="0"/>
            </a:br>
            <a:r>
              <a:rPr lang="ru-RU" dirty="0" smtClean="0"/>
              <a:t>Фото Л.Шишкина.</a:t>
            </a:r>
            <a:br>
              <a:rPr lang="ru-RU" dirty="0" smtClean="0"/>
            </a:br>
            <a:r>
              <a:rPr lang="ru-RU" dirty="0" smtClean="0"/>
              <a:t>(Завод имени 1 Мая в годы войны выпускал танки Т-60 и </a:t>
            </a:r>
            <a:endParaRPr lang="ru-RU" dirty="0" smtClean="0"/>
          </a:p>
          <a:p>
            <a:pPr algn="ctr"/>
            <a:r>
              <a:rPr lang="ru-RU" dirty="0" smtClean="0"/>
              <a:t>самоходки СУ-76).</a:t>
            </a:r>
            <a:endParaRPr lang="ru-RU" dirty="0"/>
          </a:p>
        </p:txBody>
      </p:sp>
    </p:spTree>
  </p:cSld>
  <p:clrMapOvr>
    <a:masterClrMapping/>
  </p:clrMapOvr>
  <p:transition advClick="0" advTm="5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1" cstate="print"/>
          <a:srcRect/>
          <a:stretch>
            <a:fillRect/>
          </a:stretch>
        </p:blipFill>
        <p:spPr bwMode="auto">
          <a:xfrm>
            <a:off x="683568" y="692696"/>
            <a:ext cx="7704856" cy="5328592"/>
          </a:xfrm>
          <a:prstGeom prst="rect">
            <a:avLst/>
          </a:prstGeom>
          <a:noFill/>
          <a:ln w="9525">
            <a:noFill/>
            <a:miter lim="800000"/>
            <a:headEnd/>
            <a:tailEnd/>
          </a:ln>
          <a:effectLst/>
        </p:spPr>
      </p:pic>
    </p:spTree>
  </p:cSld>
  <p:clrMapOvr>
    <a:masterClrMapping/>
  </p:clrMapOvr>
  <p:transition advClick="0" advTm="7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smtClean="0"/>
              <a:t>Вклад Кировской области в Победу в цифрах</a:t>
            </a:r>
            <a:br>
              <a:rPr lang="ru-RU" dirty="0" smtClean="0"/>
            </a:br>
            <a:endParaRPr lang="ru-RU" dirty="0"/>
          </a:p>
        </p:txBody>
      </p:sp>
      <p:sp>
        <p:nvSpPr>
          <p:cNvPr id="3" name="Содержимое 2"/>
          <p:cNvSpPr>
            <a:spLocks noGrp="1"/>
          </p:cNvSpPr>
          <p:nvPr>
            <p:ph idx="1"/>
          </p:nvPr>
        </p:nvSpPr>
        <p:spPr>
          <a:xfrm>
            <a:off x="179512" y="1340768"/>
            <a:ext cx="5688632" cy="4176463"/>
          </a:xfrm>
        </p:spPr>
        <p:txBody>
          <a:bodyPr>
            <a:normAutofit fontScale="47500" lnSpcReduction="20000"/>
          </a:bodyPr>
          <a:lstStyle/>
          <a:p>
            <a:pPr algn="just">
              <a:buNone/>
            </a:pPr>
            <a:r>
              <a:rPr lang="ru-RU" dirty="0" smtClean="0"/>
              <a:t>В 1941-1945 годах объём продукции машиностроения и металлообработки увеличился в 6,3 раза. За годы войны предприятия Кировской области поставили фронту:</a:t>
            </a:r>
            <a:endParaRPr lang="ru-RU" dirty="0" smtClean="0"/>
          </a:p>
          <a:p>
            <a:pPr>
              <a:buNone/>
            </a:pPr>
            <a:br>
              <a:rPr lang="ru-RU" dirty="0" smtClean="0"/>
            </a:br>
            <a:endParaRPr lang="ru-RU" dirty="0" smtClean="0"/>
          </a:p>
          <a:p>
            <a:r>
              <a:rPr lang="ru-RU" dirty="0" smtClean="0"/>
              <a:t>4 167 танков и САУ-76 (самоходная артиллерийская установка),</a:t>
            </a:r>
            <a:endParaRPr lang="ru-RU" dirty="0" smtClean="0"/>
          </a:p>
          <a:p>
            <a:r>
              <a:rPr lang="ru-RU" dirty="0" smtClean="0"/>
              <a:t>1820 «катюш»,</a:t>
            </a:r>
            <a:endParaRPr lang="ru-RU" dirty="0" smtClean="0"/>
          </a:p>
          <a:p>
            <a:r>
              <a:rPr lang="ru-RU" dirty="0" smtClean="0"/>
              <a:t>3 000 000 снарядов,</a:t>
            </a:r>
            <a:endParaRPr lang="ru-RU" dirty="0" smtClean="0"/>
          </a:p>
          <a:p>
            <a:r>
              <a:rPr lang="ru-RU" dirty="0" smtClean="0"/>
              <a:t>5 000 000 мин и авиабомб,</a:t>
            </a:r>
            <a:endParaRPr lang="ru-RU" dirty="0" smtClean="0"/>
          </a:p>
          <a:p>
            <a:r>
              <a:rPr lang="ru-RU" dirty="0" smtClean="0"/>
              <a:t>20 000 000 гранат,</a:t>
            </a:r>
            <a:endParaRPr lang="ru-RU" dirty="0" smtClean="0"/>
          </a:p>
          <a:p>
            <a:r>
              <a:rPr lang="ru-RU" dirty="0" smtClean="0"/>
              <a:t>200 кораблей,</a:t>
            </a:r>
            <a:endParaRPr lang="ru-RU" dirty="0" smtClean="0"/>
          </a:p>
          <a:p>
            <a:r>
              <a:rPr lang="ru-RU" dirty="0" smtClean="0"/>
              <a:t>2 000 аэросаней,</a:t>
            </a:r>
            <a:endParaRPr lang="ru-RU" dirty="0" smtClean="0"/>
          </a:p>
          <a:p>
            <a:r>
              <a:rPr lang="ru-RU" dirty="0" smtClean="0"/>
              <a:t>2 000 000 миномётов,</a:t>
            </a:r>
            <a:endParaRPr lang="ru-RU" dirty="0" smtClean="0"/>
          </a:p>
          <a:p>
            <a:r>
              <a:rPr lang="ru-RU" dirty="0" smtClean="0"/>
              <a:t>2 000 000 пистолетов-пулемётов Шпагина (ППШ),</a:t>
            </a:r>
            <a:endParaRPr lang="ru-RU" dirty="0" smtClean="0"/>
          </a:p>
          <a:p>
            <a:r>
              <a:rPr lang="ru-RU" dirty="0" smtClean="0"/>
              <a:t>13 000 000 пар кожаной обуви,</a:t>
            </a:r>
            <a:endParaRPr lang="ru-RU" dirty="0" smtClean="0"/>
          </a:p>
          <a:p>
            <a:r>
              <a:rPr lang="ru-RU" dirty="0" smtClean="0"/>
              <a:t>700 000 полушубков,</a:t>
            </a:r>
            <a:endParaRPr lang="ru-RU" dirty="0" smtClean="0"/>
          </a:p>
          <a:p>
            <a:r>
              <a:rPr lang="ru-RU" dirty="0" smtClean="0"/>
              <a:t>а также большое количество авиационного оружия, различного обмундирования, снаряжения и гармоней (хромок, венок, баянов).</a:t>
            </a:r>
            <a:endParaRPr lang="ru-RU" dirty="0" smtClean="0"/>
          </a:p>
          <a:p>
            <a:endParaRPr lang="ru-RU" dirty="0"/>
          </a:p>
        </p:txBody>
      </p:sp>
      <p:pic>
        <p:nvPicPr>
          <p:cNvPr id="1026" name="Picture 2" descr="C:\Users\Marie\Desktop\патроны.jpg"/>
          <p:cNvPicPr>
            <a:picLocks noChangeAspect="1" noChangeArrowheads="1"/>
          </p:cNvPicPr>
          <p:nvPr/>
        </p:nvPicPr>
        <p:blipFill>
          <a:blip r:embed="rId1" cstate="print"/>
          <a:srcRect/>
          <a:stretch>
            <a:fillRect/>
          </a:stretch>
        </p:blipFill>
        <p:spPr bwMode="auto">
          <a:xfrm>
            <a:off x="4991081" y="2060848"/>
            <a:ext cx="4152919" cy="2736304"/>
          </a:xfrm>
          <a:prstGeom prst="rect">
            <a:avLst/>
          </a:prstGeom>
          <a:noFill/>
        </p:spPr>
      </p:pic>
    </p:spTree>
  </p:cSld>
  <p:clrMapOvr>
    <a:masterClrMapping/>
  </p:clrMapOvr>
  <p:transition advClick="0" advTm="6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В Кирове теперь есть «Сквер Трудовой Славы»"/>
          <p:cNvPicPr>
            <a:picLocks noGrp="1"/>
          </p:cNvPicPr>
          <p:nvPr>
            <p:ph idx="1"/>
          </p:nvPr>
        </p:nvPicPr>
        <p:blipFill>
          <a:blip r:embed="rId1" cstate="print"/>
          <a:srcRect/>
          <a:stretch>
            <a:fillRect/>
          </a:stretch>
        </p:blipFill>
        <p:spPr bwMode="auto">
          <a:xfrm>
            <a:off x="1763688" y="260648"/>
            <a:ext cx="5486400" cy="4389120"/>
          </a:xfrm>
          <a:prstGeom prst="rect">
            <a:avLst/>
          </a:prstGeom>
          <a:noFill/>
          <a:ln w="9525">
            <a:noFill/>
            <a:miter lim="800000"/>
            <a:headEnd/>
            <a:tailEnd/>
          </a:ln>
        </p:spPr>
      </p:pic>
      <p:sp>
        <p:nvSpPr>
          <p:cNvPr id="5" name="Прямоугольник 4"/>
          <p:cNvSpPr/>
          <p:nvPr/>
        </p:nvSpPr>
        <p:spPr>
          <a:xfrm>
            <a:off x="611560" y="4725144"/>
            <a:ext cx="7992888" cy="1754326"/>
          </a:xfrm>
          <a:prstGeom prst="rect">
            <a:avLst/>
          </a:prstGeom>
        </p:spPr>
        <p:txBody>
          <a:bodyPr wrap="square">
            <a:spAutoFit/>
          </a:bodyPr>
          <a:lstStyle/>
          <a:p>
            <a:pPr algn="ctr"/>
            <a:r>
              <a:rPr lang="ru-RU" dirty="0" smtClean="0"/>
              <a:t>На заседании Совета по топонимии муниципального образования «Город Киров» был рассмотрен вопрос о присвоении наименования скверу на пересечении улиц Профсоюзной и Карла Маркса. Большинством голосов членов Совета по топонимии было принято решение присвоить скверу наименование «Сквер Трудовой Славы». </a:t>
            </a:r>
            <a:br>
              <a:rPr lang="ru-RU" dirty="0" smtClean="0"/>
            </a:br>
            <a:endParaRPr lang="ru-RU" dirty="0"/>
          </a:p>
        </p:txBody>
      </p:sp>
    </p:spTree>
  </p:cSld>
  <p:clrMapOvr>
    <a:masterClrMapping/>
  </p:clrMapOvr>
  <p:transition advClick="0" advTm="6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Marie\Desktop\катюша.jpg"/>
          <p:cNvPicPr>
            <a:picLocks noGrp="1" noChangeAspect="1" noChangeArrowheads="1"/>
          </p:cNvPicPr>
          <p:nvPr>
            <p:ph idx="1"/>
          </p:nvPr>
        </p:nvPicPr>
        <p:blipFill>
          <a:blip r:embed="rId1" cstate="print"/>
          <a:srcRect/>
          <a:stretch>
            <a:fillRect/>
          </a:stretch>
        </p:blipFill>
        <p:spPr bwMode="auto">
          <a:xfrm>
            <a:off x="1403648" y="260648"/>
            <a:ext cx="6034617" cy="4525963"/>
          </a:xfrm>
          <a:prstGeom prst="rect">
            <a:avLst/>
          </a:prstGeom>
          <a:noFill/>
        </p:spPr>
      </p:pic>
      <p:sp>
        <p:nvSpPr>
          <p:cNvPr id="5" name="Прямоугольник 4"/>
          <p:cNvSpPr/>
          <p:nvPr/>
        </p:nvSpPr>
        <p:spPr>
          <a:xfrm>
            <a:off x="755576" y="4941168"/>
            <a:ext cx="7704856" cy="1600438"/>
          </a:xfrm>
          <a:prstGeom prst="rect">
            <a:avLst/>
          </a:prstGeom>
        </p:spPr>
        <p:txBody>
          <a:bodyPr wrap="square">
            <a:spAutoFit/>
          </a:bodyPr>
          <a:lstStyle/>
          <a:p>
            <a:pPr algn="just"/>
            <a:r>
              <a:rPr lang="ru-RU" sz="1600" dirty="0" smtClean="0"/>
              <a:t>Кировское региональное отделение «Молодой Гвардии» выиграло грант Министерства внутренней политики Кировской области на реализацию проекта «Стены смыслов». Проект подразумевает нанесения патриотических граффити на тему Великой Отечественной войны. На стену нанесено изображение «Катюши», которая делает огневой залп. За все годы Великой Отечественной войны на кировских предприятиях было произведено более 2000 тысяч «Катюш» для Победы на фронте</a:t>
            </a:r>
            <a:r>
              <a:rPr lang="ru-RU" dirty="0" smtClean="0"/>
              <a:t>!</a:t>
            </a:r>
            <a:endParaRPr lang="ru-RU" dirty="0"/>
          </a:p>
        </p:txBody>
      </p:sp>
    </p:spTree>
  </p:cSld>
  <p:clrMapOvr>
    <a:masterClrMapping/>
  </p:clrMapOvr>
  <p:transition advClick="0" advTm="6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Marie\Desktop\киров10.jpg"/>
          <p:cNvPicPr>
            <a:picLocks noGrp="1" noChangeAspect="1" noChangeArrowheads="1"/>
          </p:cNvPicPr>
          <p:nvPr>
            <p:ph idx="1"/>
          </p:nvPr>
        </p:nvPicPr>
        <p:blipFill>
          <a:blip r:embed="rId1" cstate="print"/>
          <a:srcRect/>
          <a:stretch>
            <a:fillRect/>
          </a:stretch>
        </p:blipFill>
        <p:spPr bwMode="auto">
          <a:xfrm>
            <a:off x="683568" y="692696"/>
            <a:ext cx="7704856" cy="5544616"/>
          </a:xfrm>
          <a:prstGeom prst="rect">
            <a:avLst/>
          </a:prstGeom>
          <a:noFill/>
        </p:spPr>
      </p:pic>
    </p:spTree>
  </p:cSld>
  <p:clrMapOvr>
    <a:masterClrMapping/>
  </p:clrMapOvr>
  <p:transition advClick="0" advTm="5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1" cstate="print"/>
          <a:srcRect/>
          <a:stretch>
            <a:fillRect/>
          </a:stretch>
        </p:blipFill>
        <p:spPr bwMode="auto">
          <a:xfrm>
            <a:off x="467544" y="332656"/>
            <a:ext cx="8064896" cy="6120680"/>
          </a:xfrm>
          <a:prstGeom prst="rect">
            <a:avLst/>
          </a:prstGeom>
          <a:noFill/>
          <a:ln w="9525">
            <a:noFill/>
            <a:miter lim="800000"/>
            <a:headEnd/>
            <a:tailEnd/>
          </a:ln>
          <a:effectLst/>
        </p:spPr>
      </p:pic>
    </p:spTree>
  </p:cSld>
  <p:clrMapOvr>
    <a:masterClrMapping/>
  </p:clrMapOvr>
  <p:transition advClick="0" advTm="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1" cstate="print"/>
          <a:srcRect/>
          <a:stretch>
            <a:fillRect/>
          </a:stretch>
        </p:blipFill>
        <p:spPr bwMode="auto">
          <a:xfrm>
            <a:off x="1547664" y="404664"/>
            <a:ext cx="5857875" cy="3810000"/>
          </a:xfrm>
          <a:prstGeom prst="rect">
            <a:avLst/>
          </a:prstGeom>
          <a:noFill/>
          <a:ln w="9525">
            <a:noFill/>
            <a:miter lim="800000"/>
            <a:headEnd/>
            <a:tailEnd/>
          </a:ln>
          <a:effectLst/>
        </p:spPr>
      </p:pic>
      <p:sp>
        <p:nvSpPr>
          <p:cNvPr id="5" name="Прямоугольник 4"/>
          <p:cNvSpPr/>
          <p:nvPr/>
        </p:nvSpPr>
        <p:spPr>
          <a:xfrm>
            <a:off x="467544" y="4509120"/>
            <a:ext cx="8136904" cy="2031325"/>
          </a:xfrm>
          <a:prstGeom prst="rect">
            <a:avLst/>
          </a:prstGeom>
        </p:spPr>
        <p:txBody>
          <a:bodyPr wrap="square">
            <a:spAutoFit/>
          </a:bodyPr>
          <a:lstStyle/>
          <a:p>
            <a:pPr algn="just" fontAlgn="base"/>
            <a:r>
              <a:rPr lang="ru-RU" b="1" dirty="0" smtClean="0"/>
              <a:t>В Кировской области стартовал сбор подписей за присвоение столице региона звания «Город трудовой доблести». </a:t>
            </a:r>
            <a:r>
              <a:rPr lang="ru-RU" dirty="0" smtClean="0"/>
              <a:t> Это новое почетное звание, которое учреждено по инициативе президента Владимира Путина. Звание присваивается городам, жители которых не только внесли значительный вклад в достижение победы в Великой Отечественной войне, обеспечив бесперебойное производство военной и гражданской продукции, но и проявили при этом массовый трудовой героизм и самоотверженность</a:t>
            </a:r>
            <a:endParaRPr lang="ru-RU" b="1" dirty="0"/>
          </a:p>
        </p:txBody>
      </p:sp>
    </p:spTree>
  </p:cSld>
  <p:clrMapOvr>
    <a:masterClrMapping/>
  </p:clrMapOvr>
  <p:transition advClick="0" advTm="5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Marie\Desktop\завод.jpg"/>
          <p:cNvPicPr>
            <a:picLocks noGrp="1" noChangeAspect="1" noChangeArrowheads="1"/>
          </p:cNvPicPr>
          <p:nvPr>
            <p:ph idx="1"/>
          </p:nvPr>
        </p:nvPicPr>
        <p:blipFill>
          <a:blip r:embed="rId1" cstate="print"/>
          <a:srcRect/>
          <a:stretch>
            <a:fillRect/>
          </a:stretch>
        </p:blipFill>
        <p:spPr bwMode="auto">
          <a:xfrm>
            <a:off x="1115616" y="476672"/>
            <a:ext cx="6696744" cy="4104456"/>
          </a:xfrm>
          <a:prstGeom prst="rect">
            <a:avLst/>
          </a:prstGeom>
          <a:noFill/>
        </p:spPr>
      </p:pic>
      <p:sp>
        <p:nvSpPr>
          <p:cNvPr id="5" name="Прямоугольник 4"/>
          <p:cNvSpPr/>
          <p:nvPr/>
        </p:nvSpPr>
        <p:spPr>
          <a:xfrm>
            <a:off x="683568" y="4725144"/>
            <a:ext cx="7920880" cy="1477328"/>
          </a:xfrm>
          <a:prstGeom prst="rect">
            <a:avLst/>
          </a:prstGeom>
        </p:spPr>
        <p:txBody>
          <a:bodyPr wrap="square">
            <a:spAutoFit/>
          </a:bodyPr>
          <a:lstStyle/>
          <a:p>
            <a:pPr algn="just"/>
            <a:r>
              <a:rPr lang="ru-RU" dirty="0" smtClean="0"/>
              <a:t>В ВОВ приняли участие свыше 600 тысяч </a:t>
            </a:r>
            <a:r>
              <a:rPr lang="ru-RU" dirty="0" err="1" smtClean="0"/>
              <a:t>кировчан</a:t>
            </a:r>
            <a:r>
              <a:rPr lang="ru-RU" dirty="0" smtClean="0"/>
              <a:t> и жителей области. Многие из них остались на полях сражений. Однако не только воинскими подвигами отличились </a:t>
            </a:r>
            <a:r>
              <a:rPr lang="ru-RU" dirty="0" err="1" smtClean="0"/>
              <a:t>кировчане</a:t>
            </a:r>
            <a:r>
              <a:rPr lang="ru-RU" dirty="0" smtClean="0"/>
              <a:t>, но и трудовыми. Кировская область за время войны стала настоящей кузницей Победы. В 2012 году Кирову присвоили звание «Город трудовой славы». </a:t>
            </a:r>
            <a:endParaRPr lang="ru-RU" dirty="0"/>
          </a:p>
        </p:txBody>
      </p:sp>
    </p:spTree>
  </p:cSld>
  <p:clrMapOvr>
    <a:masterClrMapping/>
  </p:clrMapOvr>
  <p:transition advClick="0" advTm="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65104" y="1916832"/>
            <a:ext cx="4439344" cy="504056"/>
          </a:xfrm>
        </p:spPr>
        <p:txBody>
          <a:bodyPr>
            <a:normAutofit fontScale="90000"/>
          </a:bodyPr>
          <a:lstStyle/>
          <a:p>
            <a:r>
              <a:rPr lang="ru-RU" sz="2200" dirty="0" smtClean="0"/>
              <a:t>завод "Красный металлист", 1942 год.</a:t>
            </a:r>
            <a:endParaRPr lang="en-US" altLang="ru-RU" sz="2200" dirty="0" smtClean="0"/>
          </a:p>
        </p:txBody>
      </p:sp>
      <p:pic>
        <p:nvPicPr>
          <p:cNvPr id="4098" name="Picture 2" descr="C:\Users\Marie\Desktop\фабр.jpg"/>
          <p:cNvPicPr>
            <a:picLocks noGrp="1" noChangeAspect="1" noChangeArrowheads="1"/>
          </p:cNvPicPr>
          <p:nvPr>
            <p:ph idx="1"/>
          </p:nvPr>
        </p:nvPicPr>
        <p:blipFill>
          <a:blip r:embed="rId1" cstate="print"/>
          <a:srcRect/>
          <a:stretch>
            <a:fillRect/>
          </a:stretch>
        </p:blipFill>
        <p:spPr bwMode="auto">
          <a:xfrm>
            <a:off x="467544" y="332656"/>
            <a:ext cx="3024336" cy="3788469"/>
          </a:xfrm>
          <a:prstGeom prst="rect">
            <a:avLst/>
          </a:prstGeom>
          <a:noFill/>
        </p:spPr>
      </p:pic>
      <p:pic>
        <p:nvPicPr>
          <p:cNvPr id="4099" name="Picture 3" descr="C:\Users\Marie\Desktop\завод.jpg"/>
          <p:cNvPicPr>
            <a:picLocks noChangeAspect="1" noChangeArrowheads="1"/>
          </p:cNvPicPr>
          <p:nvPr/>
        </p:nvPicPr>
        <p:blipFill>
          <a:blip r:embed="rId2" cstate="print"/>
          <a:srcRect/>
          <a:stretch>
            <a:fillRect/>
          </a:stretch>
        </p:blipFill>
        <p:spPr bwMode="auto">
          <a:xfrm>
            <a:off x="3923928" y="3284984"/>
            <a:ext cx="4762500" cy="3086100"/>
          </a:xfrm>
          <a:prstGeom prst="rect">
            <a:avLst/>
          </a:prstGeom>
          <a:noFill/>
        </p:spPr>
      </p:pic>
      <p:sp>
        <p:nvSpPr>
          <p:cNvPr id="6" name="Прямоугольник 5"/>
          <p:cNvSpPr/>
          <p:nvPr/>
        </p:nvSpPr>
        <p:spPr>
          <a:xfrm>
            <a:off x="395536" y="4509120"/>
            <a:ext cx="3168352" cy="646331"/>
          </a:xfrm>
          <a:prstGeom prst="rect">
            <a:avLst/>
          </a:prstGeom>
        </p:spPr>
        <p:txBody>
          <a:bodyPr wrap="square">
            <a:spAutoFit/>
          </a:bodyPr>
          <a:lstStyle/>
          <a:p>
            <a:r>
              <a:rPr lang="ru-RU" dirty="0" smtClean="0"/>
              <a:t>На фабрике "Красный труд". 1941 год.</a:t>
            </a:r>
            <a:endParaRPr lang="ru-RU" dirty="0"/>
          </a:p>
        </p:txBody>
      </p:sp>
    </p:spTree>
  </p:cSld>
  <p:clrMapOvr>
    <a:masterClrMapping/>
  </p:clrMapOvr>
  <p:transition advClick="0" advTm="5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1412776"/>
            <a:ext cx="3826768" cy="3456384"/>
          </a:xfrm>
        </p:spPr>
        <p:txBody>
          <a:bodyPr>
            <a:normAutofit/>
          </a:bodyPr>
          <a:lstStyle/>
          <a:p>
            <a:r>
              <a:rPr lang="ru-RU" sz="2400" dirty="0" smtClean="0"/>
              <a:t>Трактористки Кировской машинно-тракторной станции ремонтируют комбайн. 1941–1945 </a:t>
            </a:r>
            <a:r>
              <a:rPr lang="ru-RU" sz="2400" dirty="0" err="1" smtClean="0"/>
              <a:t>гг</a:t>
            </a:r>
            <a:endParaRPr lang="ru-RU" sz="2400" dirty="0"/>
          </a:p>
        </p:txBody>
      </p:sp>
      <p:pic>
        <p:nvPicPr>
          <p:cNvPr id="1026" name="Picture 2" descr="C:\Users\Marie\Desktop\тракторис.jpg"/>
          <p:cNvPicPr>
            <a:picLocks noGrp="1" noChangeAspect="1" noChangeArrowheads="1"/>
          </p:cNvPicPr>
          <p:nvPr>
            <p:ph idx="1"/>
          </p:nvPr>
        </p:nvPicPr>
        <p:blipFill>
          <a:blip r:embed="rId1" cstate="print"/>
          <a:srcRect/>
          <a:stretch>
            <a:fillRect/>
          </a:stretch>
        </p:blipFill>
        <p:spPr bwMode="auto">
          <a:xfrm>
            <a:off x="484959" y="392500"/>
            <a:ext cx="4159049" cy="5628788"/>
          </a:xfrm>
          <a:prstGeom prst="rect">
            <a:avLst/>
          </a:prstGeom>
          <a:noFill/>
        </p:spPr>
      </p:pic>
    </p:spTree>
  </p:cSld>
  <p:clrMapOvr>
    <a:masterClrMapping/>
  </p:clrMapOvr>
  <p:transition advClick="0" advTm="5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Marie\Desktop\груз.jpg"/>
          <p:cNvPicPr>
            <a:picLocks noGrp="1" noChangeAspect="1" noChangeArrowheads="1"/>
          </p:cNvPicPr>
          <p:nvPr>
            <p:ph idx="1"/>
          </p:nvPr>
        </p:nvPicPr>
        <p:blipFill>
          <a:blip r:embed="rId1" cstate="print"/>
          <a:srcRect/>
          <a:stretch>
            <a:fillRect/>
          </a:stretch>
        </p:blipFill>
        <p:spPr bwMode="auto">
          <a:xfrm>
            <a:off x="1547664" y="332656"/>
            <a:ext cx="6185483" cy="4525963"/>
          </a:xfrm>
          <a:prstGeom prst="rect">
            <a:avLst/>
          </a:prstGeom>
          <a:noFill/>
        </p:spPr>
      </p:pic>
      <p:sp>
        <p:nvSpPr>
          <p:cNvPr id="5" name="Прямоугольник 4"/>
          <p:cNvSpPr/>
          <p:nvPr/>
        </p:nvSpPr>
        <p:spPr>
          <a:xfrm>
            <a:off x="1331640" y="5301208"/>
            <a:ext cx="6624736" cy="1200329"/>
          </a:xfrm>
          <a:prstGeom prst="rect">
            <a:avLst/>
          </a:prstGeom>
        </p:spPr>
        <p:txBody>
          <a:bodyPr wrap="square">
            <a:spAutoFit/>
          </a:bodyPr>
          <a:lstStyle/>
          <a:p>
            <a:r>
              <a:rPr lang="ru-RU" dirty="0" smtClean="0"/>
              <a:t>Ушедших на фронт грузчиков заменили женщины. 1941–1945 гг.</a:t>
            </a:r>
            <a:br>
              <a:rPr lang="ru-RU" dirty="0" smtClean="0"/>
            </a:br>
            <a:endParaRPr lang="ru-RU" dirty="0" smtClean="0"/>
          </a:p>
          <a:p>
            <a:br>
              <a:rPr lang="ru-RU" dirty="0" smtClean="0"/>
            </a:br>
            <a:endParaRPr lang="ru-RU" dirty="0"/>
          </a:p>
        </p:txBody>
      </p:sp>
    </p:spTree>
  </p:cSld>
  <p:clrMapOvr>
    <a:masterClrMapping/>
  </p:clrMapOvr>
  <p:transition advClick="0" advTm="5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Marie\Desktop\эскадрилья.jpg"/>
          <p:cNvPicPr>
            <a:picLocks noGrp="1" noChangeAspect="1" noChangeArrowheads="1"/>
          </p:cNvPicPr>
          <p:nvPr>
            <p:ph idx="1"/>
          </p:nvPr>
        </p:nvPicPr>
        <p:blipFill>
          <a:blip r:embed="rId1" cstate="print"/>
          <a:srcRect/>
          <a:stretch>
            <a:fillRect/>
          </a:stretch>
        </p:blipFill>
        <p:spPr bwMode="auto">
          <a:xfrm>
            <a:off x="971600" y="404664"/>
            <a:ext cx="7200800" cy="4968552"/>
          </a:xfrm>
          <a:prstGeom prst="rect">
            <a:avLst/>
          </a:prstGeom>
          <a:noFill/>
        </p:spPr>
      </p:pic>
      <p:sp>
        <p:nvSpPr>
          <p:cNvPr id="5" name="Прямоугольник 4"/>
          <p:cNvSpPr/>
          <p:nvPr/>
        </p:nvSpPr>
        <p:spPr>
          <a:xfrm>
            <a:off x="1547664" y="5517232"/>
            <a:ext cx="6192688" cy="646331"/>
          </a:xfrm>
          <a:prstGeom prst="rect">
            <a:avLst/>
          </a:prstGeom>
        </p:spPr>
        <p:txBody>
          <a:bodyPr wrap="square">
            <a:spAutoFit/>
          </a:bodyPr>
          <a:lstStyle/>
          <a:p>
            <a:r>
              <a:rPr lang="ru-RU" dirty="0" smtClean="0"/>
              <a:t>Эскадрилья, построенная на средства </a:t>
            </a:r>
            <a:r>
              <a:rPr lang="ru-RU" dirty="0" err="1" smtClean="0"/>
              <a:t>кировчан</a:t>
            </a:r>
            <a:r>
              <a:rPr lang="ru-RU" dirty="0" smtClean="0"/>
              <a:t>. 1942 г.</a:t>
            </a:r>
            <a:br>
              <a:rPr lang="ru-RU" dirty="0" smtClean="0"/>
            </a:br>
            <a:endParaRPr lang="ru-RU" dirty="0"/>
          </a:p>
        </p:txBody>
      </p:sp>
    </p:spTree>
  </p:cSld>
  <p:clrMapOvr>
    <a:masterClrMapping/>
  </p:clrMapOvr>
  <p:transition advClick="0" advTm="5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Marie\Desktop\ремонт танка.jpg"/>
          <p:cNvPicPr>
            <a:picLocks noGrp="1" noChangeAspect="1" noChangeArrowheads="1"/>
          </p:cNvPicPr>
          <p:nvPr>
            <p:ph idx="1"/>
          </p:nvPr>
        </p:nvPicPr>
        <p:blipFill>
          <a:blip r:embed="rId1" cstate="print"/>
          <a:srcRect/>
          <a:stretch>
            <a:fillRect/>
          </a:stretch>
        </p:blipFill>
        <p:spPr bwMode="auto">
          <a:xfrm>
            <a:off x="1619672" y="332656"/>
            <a:ext cx="6336704" cy="4464496"/>
          </a:xfrm>
          <a:prstGeom prst="rect">
            <a:avLst/>
          </a:prstGeom>
          <a:noFill/>
        </p:spPr>
      </p:pic>
      <p:sp>
        <p:nvSpPr>
          <p:cNvPr id="5" name="Прямоугольник 4"/>
          <p:cNvSpPr/>
          <p:nvPr/>
        </p:nvSpPr>
        <p:spPr>
          <a:xfrm>
            <a:off x="1835696" y="5229200"/>
            <a:ext cx="6048672" cy="369332"/>
          </a:xfrm>
          <a:prstGeom prst="rect">
            <a:avLst/>
          </a:prstGeom>
        </p:spPr>
        <p:txBody>
          <a:bodyPr wrap="square">
            <a:spAutoFit/>
          </a:bodyPr>
          <a:lstStyle/>
          <a:p>
            <a:r>
              <a:rPr lang="ru-RU" dirty="0" smtClean="0"/>
              <a:t>Ремонт танка на машиностроительном заводе им.1 Мая.</a:t>
            </a:r>
            <a:endParaRPr lang="ru-RU" dirty="0"/>
          </a:p>
        </p:txBody>
      </p:sp>
    </p:spTree>
  </p:cSld>
  <p:clrMapOvr>
    <a:masterClrMapping/>
  </p:clrMapOvr>
  <p:transition advClick="0" advTm="5000">
    <p:fad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2577</Words>
  <Application>WPS Presentation</Application>
  <PresentationFormat>Экран (4:3)</PresentationFormat>
  <Paragraphs>42</Paragraphs>
  <Slides>15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SimSun</vt:lpstr>
      <vt:lpstr>Wingdings</vt:lpstr>
      <vt:lpstr>Calibri</vt:lpstr>
      <vt:lpstr>Microsoft YaHei</vt:lpstr>
      <vt:lpstr/>
      <vt:lpstr>Arial Unicode MS</vt:lpstr>
      <vt:lpstr>Segoe Print</vt:lpstr>
      <vt:lpstr>Тема Office</vt:lpstr>
      <vt:lpstr>PowerPoint 演示文稿</vt:lpstr>
      <vt:lpstr>PowerPoint 演示文稿</vt:lpstr>
      <vt:lpstr>PowerPoint 演示文稿</vt:lpstr>
      <vt:lpstr>PowerPoint 演示文稿</vt:lpstr>
      <vt:lpstr>завод "Красный металлист", 1942 год.</vt:lpstr>
      <vt:lpstr>Трактористки Кировской машинно-тракторной станции ремонтируют комбайн. 1941–1945 гг</vt:lpstr>
      <vt:lpstr>PowerPoint 演示文稿</vt:lpstr>
      <vt:lpstr>PowerPoint 演示文稿</vt:lpstr>
      <vt:lpstr>PowerPoint 演示文稿</vt:lpstr>
      <vt:lpstr>PowerPoint 演示文稿</vt:lpstr>
      <vt:lpstr>PowerPoint 演示文稿</vt:lpstr>
      <vt:lpstr>Вклад Кировской области в Победу в цифрах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Marie</dc:creator>
  <cp:lastModifiedBy>Директор</cp:lastModifiedBy>
  <cp:revision>31</cp:revision>
  <dcterms:created xsi:type="dcterms:W3CDTF">2020-08-30T04:34:00Z</dcterms:created>
  <dcterms:modified xsi:type="dcterms:W3CDTF">2020-09-16T13:11:34Z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1049-10.2.0.7646</vt:lpwstr>
  </property>
</Properties>
</file>