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4" r:id="rId1"/>
  </p:sldMasterIdLst>
  <p:sldIdLst>
    <p:sldId id="256" r:id="rId2"/>
    <p:sldId id="258" r:id="rId3"/>
    <p:sldId id="294" r:id="rId4"/>
    <p:sldId id="29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59" r:id="rId17"/>
    <p:sldId id="260" r:id="rId18"/>
    <p:sldId id="278" r:id="rId19"/>
    <p:sldId id="287" r:id="rId20"/>
    <p:sldId id="277" r:id="rId21"/>
    <p:sldId id="288" r:id="rId22"/>
    <p:sldId id="289" r:id="rId23"/>
    <p:sldId id="290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806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71E4C38-F2E2-4800-9D05-C6DD669B1A50}" type="datetimeFigureOut">
              <a:rPr lang="ru-RU"/>
              <a:pPr/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2BC931-1401-4BBD-A4E1-D44D402301B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474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F30DE6-02F1-47C7-93C9-F0DDD4163474}" type="datetimeFigureOut">
              <a:rPr lang="ru-RU"/>
              <a:pPr/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3AD8BA-D455-40A2-83F1-800C6DBB29A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987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E3F8B-284F-4A0A-BA16-FF17A405137C}" type="datetimeFigureOut">
              <a:rPr lang="ru-RU"/>
              <a:pPr/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8765F2-28FE-4904-A0D0-0EB3D4668F9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037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4A81E-A9CE-4AC8-AE02-6BE63931ADC3}" type="datetimeFigureOut">
              <a:rPr lang="ru-RU"/>
              <a:pPr/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0FDDC5-347E-44B0-A8B0-AFBE258EEE0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824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898CBD-53E6-4C30-B378-F45F395D6757}" type="datetimeFigureOut">
              <a:rPr lang="ru-RU"/>
              <a:pPr/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6FB053-ED4A-4E0E-B333-D114E581F20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795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045D59-6554-43E3-892B-6A9889A9769A}" type="datetimeFigureOut">
              <a:rPr lang="ru-RU"/>
              <a:pPr/>
              <a:t>20.03.2023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F0AF95-FE9A-41A6-AAD9-54AB653E9CD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993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30D024-5EF3-470E-84B6-5AD92BFEF950}" type="datetimeFigureOut">
              <a:rPr lang="ru-RU"/>
              <a:pPr/>
              <a:t>20.03.2023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E71C7C-823B-4116-890C-F1845BDDCCB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781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7A8DB69-7657-449B-BC4F-F1676A7E8612}" type="datetimeFigureOut">
              <a:rPr lang="ru-RU"/>
              <a:pPr/>
              <a:t>20.03.2023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B6C1C1-1258-41A4-81C8-C4AA8D4A042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922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68A890-0C1A-43B8-B214-8C9200E26720}" type="datetimeFigureOut">
              <a:rPr lang="ru-RU"/>
              <a:pPr/>
              <a:t>20.03.2023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D35157-7BE1-4F8F-AD0A-30FA56FD896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384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A14D59F-F9B9-436E-B517-2BCBE8FFC13D}" type="datetimeFigureOut">
              <a:rPr lang="ru-RU"/>
              <a:pPr/>
              <a:t>20.03.2023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8044C3-EEA4-4DE4-BB8C-95BEBAB115A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841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BAE4FD-BBC0-4F57-9C29-F068C6E3BE5A}" type="datetimeFigureOut">
              <a:rPr lang="ru-RU"/>
              <a:pPr/>
              <a:t>20.03.2023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41C6E5-0AB5-4621-A8B6-A247A28EFF4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248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67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B4A680A3-620E-4A7C-82FF-F66D6AC9904F}" type="datetimeFigureOut">
              <a:rPr lang="ru-RU"/>
              <a:pPr/>
              <a:t>20.03.2023</a:t>
            </a:fld>
            <a:endParaRPr lang="ru-RU"/>
          </a:p>
        </p:txBody>
      </p:sp>
      <p:sp>
        <p:nvSpPr>
          <p:cNvPr id="167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67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E931456-07C9-40EA-B31E-24E26C0C3F39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фон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7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4213" y="1700213"/>
            <a:ext cx="7772400" cy="2592387"/>
          </a:xfrm>
        </p:spPr>
        <p:txBody>
          <a:bodyPr/>
          <a:lstStyle/>
          <a:p>
            <a:r>
              <a:rPr lang="ru-RU" b="1"/>
              <a:t>Сюжетная композиция в интерьере</a:t>
            </a:r>
            <a:br>
              <a:rPr lang="ru-RU" b="1"/>
            </a:br>
            <a:endParaRPr lang="ru-RU" b="1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539750" y="5445125"/>
            <a:ext cx="39322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200"/>
              <a:t>Преподаватель: Краева Е.И.</a:t>
            </a:r>
          </a:p>
          <a:p>
            <a:r>
              <a:rPr lang="ru-RU" sz="2200"/>
              <a:t>2016-2017 уч.год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IMG_4810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4279900" cy="612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5" descr="IMAG3784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33375"/>
            <a:ext cx="3903662" cy="611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IMAG3809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476250"/>
            <a:ext cx="4197350" cy="56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 descr="IMG_4805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1557338"/>
            <a:ext cx="4237037" cy="388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6" name="Picture 6" descr="фо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7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IMAG3798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08050"/>
            <a:ext cx="4267200" cy="496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5" descr="IMAG3804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88" y="908050"/>
            <a:ext cx="4116387" cy="496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IMAG3783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700213"/>
            <a:ext cx="3594100" cy="388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9" name="Picture 5" descr="IMAG3780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852738"/>
            <a:ext cx="4897437" cy="361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IMAG3781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55600"/>
            <a:ext cx="2879725" cy="235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1" name="Picture 7" descr="IMAG3779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63" y="333375"/>
            <a:ext cx="1878012" cy="237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IMAG3725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865438"/>
            <a:ext cx="5257800" cy="380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 descr="IMG_4704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550" y="188913"/>
            <a:ext cx="2471738" cy="259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 descr="IMG_4753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2808288" cy="260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6" name="Picture 8" descr="IMAG3768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263" y="1412875"/>
            <a:ext cx="3109912" cy="403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IMAG3765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492375"/>
            <a:ext cx="4752975" cy="404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IMAG3753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279400"/>
            <a:ext cx="4613275" cy="300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1" name="Picture 11" descr="фо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7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3739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06375"/>
            <a:ext cx="4249738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IMAG3743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50" y="188913"/>
            <a:ext cx="4251325" cy="320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3763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617913"/>
            <a:ext cx="4249738" cy="294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IMAG3746о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541713"/>
            <a:ext cx="4249737" cy="302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IMG_4709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77813"/>
            <a:ext cx="4248150" cy="307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IMG_4754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535363"/>
            <a:ext cx="4248150" cy="306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G_4755о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3910013" cy="453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7" name="Picture 7" descr="фо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7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IMAG3756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655638"/>
            <a:ext cx="4233862" cy="293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5" name="Picture 5" descr="IMAG3852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713"/>
            <a:ext cx="4333875" cy="56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 descr="IMAG3815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3657600"/>
            <a:ext cx="4248150" cy="257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IMG_4710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424815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1" name="Picture 5" descr="IMG_4708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838200"/>
            <a:ext cx="4179887" cy="504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6" descr="IMG_4712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478213"/>
            <a:ext cx="3671887" cy="305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фо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7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TextBox 1"/>
          <p:cNvSpPr txBox="1">
            <a:spLocks noChangeArrowheads="1"/>
          </p:cNvSpPr>
          <p:nvPr/>
        </p:nvSpPr>
        <p:spPr bwMode="auto">
          <a:xfrm>
            <a:off x="531813" y="549275"/>
            <a:ext cx="8143875" cy="556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400" i="1">
                <a:latin typeface="Arial" charset="0"/>
              </a:rPr>
              <a:t>2 год обучения</a:t>
            </a:r>
          </a:p>
          <a:p>
            <a:r>
              <a:rPr lang="ru-RU" sz="2400">
                <a:latin typeface="Arial" charset="0"/>
              </a:rPr>
              <a:t>Раздел 2. Сюжетная композиция</a:t>
            </a:r>
            <a:endParaRPr lang="en-US" sz="2400">
              <a:latin typeface="Arial" charset="0"/>
            </a:endParaRPr>
          </a:p>
          <a:p>
            <a:r>
              <a:rPr lang="en-US" sz="2400">
                <a:latin typeface="Arial" charset="0"/>
              </a:rPr>
              <a:t>II</a:t>
            </a:r>
            <a:r>
              <a:rPr lang="ru-RU" sz="2400">
                <a:latin typeface="Arial" charset="0"/>
              </a:rPr>
              <a:t> полугодие</a:t>
            </a:r>
          </a:p>
          <a:p>
            <a:r>
              <a:rPr lang="ru-RU" sz="2400" b="1" i="1">
                <a:latin typeface="Arial" charset="0"/>
              </a:rPr>
              <a:t>«Сюжетная композиция в интерьере»</a:t>
            </a:r>
          </a:p>
          <a:p>
            <a:endParaRPr lang="ru-RU" sz="2400" b="1" i="1">
              <a:latin typeface="Arial" charset="0"/>
            </a:endParaRPr>
          </a:p>
          <a:p>
            <a:r>
              <a:rPr lang="ru-RU" sz="2400">
                <a:latin typeface="Arial" charset="0"/>
              </a:rPr>
              <a:t>Общий объем времени 23 ч.</a:t>
            </a:r>
          </a:p>
          <a:p>
            <a:r>
              <a:rPr lang="ru-RU" sz="2400">
                <a:latin typeface="Arial" charset="0"/>
              </a:rPr>
              <a:t>Самостоятельная работа 8 ч.</a:t>
            </a:r>
          </a:p>
          <a:p>
            <a:r>
              <a:rPr lang="ru-RU" sz="2400">
                <a:latin typeface="Arial" charset="0"/>
              </a:rPr>
              <a:t>Аудиторные занятия 15 ч.</a:t>
            </a:r>
          </a:p>
          <a:p>
            <a:endParaRPr lang="ru-RU" sz="2400">
              <a:latin typeface="Arial" charset="0"/>
            </a:endParaRPr>
          </a:p>
          <a:p>
            <a:r>
              <a:rPr lang="ru-RU" sz="2400" b="1" i="1">
                <a:latin typeface="Arial" charset="0"/>
              </a:rPr>
              <a:t>Цель</a:t>
            </a:r>
            <a:r>
              <a:rPr lang="ru-RU" sz="2400">
                <a:latin typeface="Arial" charset="0"/>
              </a:rPr>
              <a:t>: закрепление понятия «сюжетная композиция».</a:t>
            </a:r>
          </a:p>
          <a:p>
            <a:r>
              <a:rPr lang="ru-RU" sz="2400">
                <a:latin typeface="Arial" charset="0"/>
              </a:rPr>
              <a:t>Создание станковой сюжетной композиции.</a:t>
            </a:r>
          </a:p>
          <a:p>
            <a:endParaRPr lang="ru-RU" sz="2400" b="1" i="1">
              <a:latin typeface="Arial" charset="0"/>
            </a:endParaRPr>
          </a:p>
          <a:p>
            <a:r>
              <a:rPr lang="ru-RU" sz="2400" b="1" i="1">
                <a:latin typeface="Arial" charset="0"/>
              </a:rPr>
              <a:t>Задачи</a:t>
            </a:r>
            <a:r>
              <a:rPr lang="ru-RU" sz="2400">
                <a:latin typeface="Arial" charset="0"/>
              </a:rPr>
              <a:t>: совершенствование навыков построения композиции используя контраст цвета, тона, создания</a:t>
            </a:r>
          </a:p>
          <a:p>
            <a:r>
              <a:rPr lang="ru-RU" sz="2400">
                <a:latin typeface="Arial" charset="0"/>
              </a:rPr>
              <a:t>воздушной среды, масштабность.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IMG_4706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484313"/>
            <a:ext cx="2730500" cy="381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1" name="Picture 5" descr="IMAG3771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63" y="1484313"/>
            <a:ext cx="3128962" cy="381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IMAG3769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2589213" cy="388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91" name="Picture 11" descr="фо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7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7" name="Picture 7" descr="IMAG3766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60350"/>
            <a:ext cx="5113337" cy="316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8" name="Picture 8" descr="IMG_4776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0" y="2852738"/>
            <a:ext cx="2990850" cy="374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9" name="Picture 9" descr="IMG_4713о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050" y="3573463"/>
            <a:ext cx="290512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90" name="Text Box 10"/>
          <p:cNvSpPr txBox="1">
            <a:spLocks noChangeArrowheads="1"/>
          </p:cNvSpPr>
          <p:nvPr/>
        </p:nvSpPr>
        <p:spPr bwMode="auto">
          <a:xfrm>
            <a:off x="252413" y="298450"/>
            <a:ext cx="3095625" cy="615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2800" b="1">
                <a:cs typeface="Arial" charset="0"/>
              </a:rPr>
              <a:t>3 этап: компоновка,</a:t>
            </a:r>
          </a:p>
          <a:p>
            <a:r>
              <a:rPr lang="ru-RU" sz="2800" b="1">
                <a:cs typeface="Arial" charset="0"/>
              </a:rPr>
              <a:t>поиск сюжета.</a:t>
            </a:r>
          </a:p>
          <a:p>
            <a:endParaRPr lang="ru-RU" sz="2800" b="1">
              <a:cs typeface="Arial" charset="0"/>
            </a:endParaRPr>
          </a:p>
          <a:p>
            <a:r>
              <a:rPr lang="ru-RU" sz="2200" i="1">
                <a:cs typeface="Arial" charset="0"/>
              </a:rPr>
              <a:t>Задачи: </a:t>
            </a:r>
            <a:r>
              <a:rPr lang="ru-RU" sz="2200">
                <a:cs typeface="Arial" charset="0"/>
              </a:rPr>
              <a:t>поиск замысла. Формат.</a:t>
            </a:r>
          </a:p>
          <a:p>
            <a:r>
              <a:rPr lang="ru-RU" sz="2200">
                <a:cs typeface="Arial" charset="0"/>
              </a:rPr>
              <a:t>Сбор материала к своему сюжету.</a:t>
            </a:r>
          </a:p>
          <a:p>
            <a:endParaRPr lang="ru-RU" sz="2200">
              <a:cs typeface="Arial" charset="0"/>
            </a:endParaRPr>
          </a:p>
          <a:p>
            <a:r>
              <a:rPr lang="ru-RU" sz="2200">
                <a:cs typeface="Arial" charset="0"/>
              </a:rPr>
              <a:t>Основные </a:t>
            </a:r>
          </a:p>
          <a:p>
            <a:r>
              <a:rPr lang="ru-RU" sz="2200">
                <a:cs typeface="Arial" charset="0"/>
              </a:rPr>
              <a:t>правила</a:t>
            </a:r>
          </a:p>
          <a:p>
            <a:r>
              <a:rPr lang="ru-RU" sz="2200">
                <a:cs typeface="Arial" charset="0"/>
              </a:rPr>
              <a:t>композиции:</a:t>
            </a:r>
          </a:p>
          <a:p>
            <a:r>
              <a:rPr lang="ru-RU" sz="2200">
                <a:cs typeface="Arial" charset="0"/>
              </a:rPr>
              <a:t>-выделение </a:t>
            </a:r>
          </a:p>
          <a:p>
            <a:r>
              <a:rPr lang="ru-RU" sz="2200">
                <a:cs typeface="Arial" charset="0"/>
              </a:rPr>
              <a:t>главного;</a:t>
            </a:r>
          </a:p>
          <a:p>
            <a:r>
              <a:rPr lang="ru-RU" sz="2200">
                <a:cs typeface="Arial" charset="0"/>
              </a:rPr>
              <a:t>-ритм;</a:t>
            </a:r>
          </a:p>
          <a:p>
            <a:r>
              <a:rPr lang="ru-RU" sz="2200">
                <a:cs typeface="Arial" charset="0"/>
              </a:rPr>
              <a:t>-равновесие;</a:t>
            </a:r>
          </a:p>
          <a:p>
            <a:r>
              <a:rPr lang="ru-RU" sz="2200">
                <a:cs typeface="Arial" charset="0"/>
              </a:rPr>
              <a:t>-пространство;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6" name="Picture 12" descr="фо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7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9" name="Picture 5" descr="IMAG39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12738"/>
            <a:ext cx="4968875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1" name="Picture 7" descr="IMAG3946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288" y="3346450"/>
            <a:ext cx="3671887" cy="310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4" name="Text Box 10"/>
          <p:cNvSpPr txBox="1">
            <a:spLocks noChangeArrowheads="1"/>
          </p:cNvSpPr>
          <p:nvPr/>
        </p:nvSpPr>
        <p:spPr bwMode="auto">
          <a:xfrm>
            <a:off x="250825" y="438150"/>
            <a:ext cx="3095625" cy="572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2800" b="1">
                <a:cs typeface="Arial" charset="0"/>
              </a:rPr>
              <a:t>4 этап: </a:t>
            </a:r>
          </a:p>
          <a:p>
            <a:r>
              <a:rPr lang="ru-RU" sz="2800" b="1">
                <a:cs typeface="Arial" charset="0"/>
              </a:rPr>
              <a:t>цветовой эскиз</a:t>
            </a:r>
          </a:p>
          <a:p>
            <a:endParaRPr lang="ru-RU" sz="2800" b="1">
              <a:cs typeface="Arial" charset="0"/>
            </a:endParaRPr>
          </a:p>
          <a:p>
            <a:r>
              <a:rPr lang="ru-RU" sz="2200" i="1">
                <a:cs typeface="Arial" charset="0"/>
              </a:rPr>
              <a:t>Задачи: </a:t>
            </a:r>
            <a:r>
              <a:rPr lang="ru-RU" sz="2200">
                <a:cs typeface="Arial" charset="0"/>
              </a:rPr>
              <a:t>умение обобщить, </a:t>
            </a:r>
          </a:p>
          <a:p>
            <a:r>
              <a:rPr lang="ru-RU" sz="2200">
                <a:cs typeface="Arial" charset="0"/>
              </a:rPr>
              <a:t>добиться равновесия «пятен»,</a:t>
            </a:r>
          </a:p>
          <a:p>
            <a:r>
              <a:rPr lang="ru-RU" sz="2200">
                <a:cs typeface="Arial" charset="0"/>
              </a:rPr>
              <a:t>определить место</a:t>
            </a:r>
          </a:p>
          <a:p>
            <a:r>
              <a:rPr lang="ru-RU" sz="2200">
                <a:cs typeface="Arial" charset="0"/>
              </a:rPr>
              <a:t>для «тёмного»,</a:t>
            </a:r>
          </a:p>
          <a:p>
            <a:r>
              <a:rPr lang="ru-RU" sz="2200">
                <a:cs typeface="Arial" charset="0"/>
              </a:rPr>
              <a:t>«среднего», «светлого».</a:t>
            </a:r>
          </a:p>
          <a:p>
            <a:endParaRPr lang="ru-RU" sz="2200">
              <a:cs typeface="Arial" charset="0"/>
            </a:endParaRPr>
          </a:p>
          <a:p>
            <a:endParaRPr lang="ru-RU" sz="2200">
              <a:cs typeface="Arial" charset="0"/>
            </a:endParaRPr>
          </a:p>
          <a:p>
            <a:r>
              <a:rPr lang="ru-RU" sz="2200" i="1">
                <a:cs typeface="Arial" charset="0"/>
              </a:rPr>
              <a:t>Материлы: бум. А4,</a:t>
            </a:r>
          </a:p>
          <a:p>
            <a:r>
              <a:rPr lang="ru-RU" sz="2200" i="1">
                <a:cs typeface="Arial" charset="0"/>
              </a:rPr>
              <a:t>гуашь, клей, ножницы.</a:t>
            </a:r>
          </a:p>
        </p:txBody>
      </p:sp>
      <p:pic>
        <p:nvPicPr>
          <p:cNvPr id="47115" name="Picture 11" descr="IMAG39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5" y="3357563"/>
            <a:ext cx="2052638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5" name="Picture 7" descr="фо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7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3" name="Picture 5" descr="IMAG3948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3213100"/>
            <a:ext cx="5197475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Picture 4" descr="IMAG3942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4464050" cy="386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3" name="Picture 5" descr="фо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7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612775" y="885825"/>
            <a:ext cx="7991475" cy="52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>
                <a:latin typeface="Arial" charset="0"/>
                <a:cs typeface="Arial" charset="0"/>
              </a:rPr>
              <a:t>Этапы работы над сюжетной композицией:</a:t>
            </a:r>
          </a:p>
          <a:p>
            <a:endParaRPr lang="ru-RU" sz="2200" b="1">
              <a:latin typeface="Arial" charset="0"/>
              <a:cs typeface="Arial" charset="0"/>
            </a:endParaRPr>
          </a:p>
          <a:p>
            <a:r>
              <a:rPr lang="ru-RU" sz="2400">
                <a:latin typeface="Arial" charset="0"/>
                <a:cs typeface="Arial" charset="0"/>
              </a:rPr>
              <a:t>1. Знакомство с произведениями известных художников;</a:t>
            </a:r>
          </a:p>
          <a:p>
            <a:pPr>
              <a:buFontTx/>
              <a:buChar char="•"/>
            </a:pPr>
            <a:endParaRPr lang="ru-RU" sz="2400">
              <a:latin typeface="Arial" charset="0"/>
              <a:cs typeface="Arial" charset="0"/>
            </a:endParaRPr>
          </a:p>
          <a:p>
            <a:r>
              <a:rPr lang="ru-RU" sz="2400">
                <a:latin typeface="Arial" charset="0"/>
                <a:cs typeface="Arial" charset="0"/>
              </a:rPr>
              <a:t>2. Выполнение натурных зарисовок в интерьере;</a:t>
            </a:r>
          </a:p>
          <a:p>
            <a:endParaRPr lang="ru-RU" sz="2400">
              <a:latin typeface="Arial" charset="0"/>
              <a:cs typeface="Arial" charset="0"/>
            </a:endParaRPr>
          </a:p>
          <a:p>
            <a:r>
              <a:rPr lang="ru-RU" sz="2400">
                <a:latin typeface="Arial" charset="0"/>
                <a:cs typeface="Arial" charset="0"/>
              </a:rPr>
              <a:t>3. Определить содержание, сюжет,</a:t>
            </a:r>
          </a:p>
          <a:p>
            <a:r>
              <a:rPr lang="ru-RU" sz="2400">
                <a:latin typeface="Arial" charset="0"/>
                <a:cs typeface="Arial" charset="0"/>
              </a:rPr>
              <a:t>разработать в эскизах композиционное решение;</a:t>
            </a:r>
          </a:p>
          <a:p>
            <a:endParaRPr lang="ru-RU" sz="2400">
              <a:latin typeface="Arial" charset="0"/>
              <a:cs typeface="Arial" charset="0"/>
            </a:endParaRPr>
          </a:p>
          <a:p>
            <a:r>
              <a:rPr lang="ru-RU" sz="2400">
                <a:latin typeface="Arial" charset="0"/>
                <a:cs typeface="Arial" charset="0"/>
              </a:rPr>
              <a:t>4. Найти цветовое решение темы;</a:t>
            </a:r>
          </a:p>
          <a:p>
            <a:endParaRPr lang="ru-RU" sz="2400">
              <a:latin typeface="Arial" charset="0"/>
              <a:cs typeface="Arial" charset="0"/>
            </a:endParaRPr>
          </a:p>
          <a:p>
            <a:r>
              <a:rPr lang="ru-RU" sz="2400">
                <a:latin typeface="Arial" charset="0"/>
                <a:cs typeface="Arial" charset="0"/>
              </a:rPr>
              <a:t>5. Выполнить сюжетную композицию на формате;</a:t>
            </a:r>
          </a:p>
          <a:p>
            <a:endParaRPr lang="ru-RU" sz="240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7" name="Picture 5" descr="фо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7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250825" y="579438"/>
            <a:ext cx="8704263" cy="587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400">
                <a:cs typeface="Arial" charset="0"/>
              </a:rPr>
              <a:t>Сюжетная композиция считается самым трудным жанром</a:t>
            </a:r>
          </a:p>
          <a:p>
            <a:r>
              <a:rPr lang="ru-RU" sz="2400">
                <a:cs typeface="Arial" charset="0"/>
              </a:rPr>
              <a:t>в изобразительном искусстве.</a:t>
            </a:r>
          </a:p>
          <a:p>
            <a:endParaRPr lang="ru-RU" sz="2400">
              <a:cs typeface="Arial" charset="0"/>
            </a:endParaRPr>
          </a:p>
          <a:p>
            <a:r>
              <a:rPr lang="ru-RU" sz="2400" i="1">
                <a:cs typeface="Arial" charset="0"/>
              </a:rPr>
              <a:t>К сюжетной композиции предъявляется ряд требований:</a:t>
            </a:r>
          </a:p>
          <a:p>
            <a:r>
              <a:rPr lang="ru-RU" sz="2400" b="1" i="1">
                <a:cs typeface="Arial" charset="0"/>
              </a:rPr>
              <a:t>- замысел и ясность действия;</a:t>
            </a:r>
          </a:p>
          <a:p>
            <a:pPr>
              <a:buFontTx/>
              <a:buChar char="-"/>
            </a:pPr>
            <a:r>
              <a:rPr lang="ru-RU" sz="2400" b="1" i="1">
                <a:cs typeface="Arial" charset="0"/>
              </a:rPr>
              <a:t> взаимосвязь фигур между собой, фигур и окружения;</a:t>
            </a:r>
          </a:p>
          <a:p>
            <a:pPr>
              <a:buFontTx/>
              <a:buChar char="-"/>
            </a:pPr>
            <a:endParaRPr lang="ru-RU" sz="2400" b="1" i="1">
              <a:cs typeface="Arial" charset="0"/>
            </a:endParaRPr>
          </a:p>
          <a:p>
            <a:endParaRPr lang="ru-RU" sz="2400" b="1">
              <a:cs typeface="Arial" charset="0"/>
            </a:endParaRPr>
          </a:p>
          <a:p>
            <a:r>
              <a:rPr lang="ru-RU" sz="2400">
                <a:cs typeface="Arial" charset="0"/>
              </a:rPr>
              <a:t>Для раскрытия темы нужно взять простое и ясное действие</a:t>
            </a:r>
          </a:p>
          <a:p>
            <a:r>
              <a:rPr lang="ru-RU" sz="2400">
                <a:cs typeface="Arial" charset="0"/>
              </a:rPr>
              <a:t>с небольшим количеством фигур (от двух до пяти).</a:t>
            </a:r>
          </a:p>
          <a:p>
            <a:endParaRPr lang="ru-RU" sz="2400" i="1">
              <a:cs typeface="Arial" charset="0"/>
            </a:endParaRPr>
          </a:p>
          <a:p>
            <a:r>
              <a:rPr lang="ru-RU" sz="2400" i="1">
                <a:cs typeface="Arial" charset="0"/>
              </a:rPr>
              <a:t>Важно найти согласованный ритм движений фигур,</a:t>
            </a:r>
          </a:p>
          <a:p>
            <a:r>
              <a:rPr lang="ru-RU" sz="2400" i="1">
                <a:cs typeface="Arial" charset="0"/>
              </a:rPr>
              <a:t>их величин (масштабность), наклонов, силуэтов,</a:t>
            </a:r>
          </a:p>
          <a:p>
            <a:r>
              <a:rPr lang="ru-RU" sz="2400" i="1">
                <a:cs typeface="Arial" charset="0"/>
              </a:rPr>
              <a:t>тональный и цветовой ритм одежд. Создание среды.</a:t>
            </a:r>
          </a:p>
          <a:p>
            <a:endParaRPr lang="ru-RU" sz="2200" i="1">
              <a:cs typeface="Arial" charset="0"/>
            </a:endParaRPr>
          </a:p>
          <a:p>
            <a:endParaRPr lang="ru-RU" sz="2200" i="1"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2" name="Picture 10" descr="фо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7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В Суриков Меншиков в Березов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73238"/>
            <a:ext cx="4103688" cy="334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Г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44675"/>
            <a:ext cx="4392613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150813" y="317500"/>
            <a:ext cx="88042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2800" b="1">
                <a:cs typeface="Arial" charset="0"/>
              </a:rPr>
              <a:t>Знакомство с картинами известных художников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179388" y="5300663"/>
            <a:ext cx="42306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b="1">
                <a:cs typeface="Arial" charset="0"/>
              </a:rPr>
              <a:t>В.Суриков «Меншиков в Берёзове»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4695825" y="5321300"/>
            <a:ext cx="3892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b="1">
                <a:cs typeface="Arial" charset="0"/>
              </a:rPr>
              <a:t>Н.Ге «Петр</a:t>
            </a:r>
            <a:r>
              <a:rPr lang="en-US" b="1">
                <a:cs typeface="Arial" charset="0"/>
              </a:rPr>
              <a:t>I</a:t>
            </a:r>
            <a:r>
              <a:rPr lang="ru-RU" b="1">
                <a:cs typeface="Arial" charset="0"/>
              </a:rPr>
              <a:t> допрашивает </a:t>
            </a:r>
          </a:p>
          <a:p>
            <a:pPr algn="ctr"/>
            <a:r>
              <a:rPr lang="ru-RU" b="1">
                <a:cs typeface="Arial" charset="0"/>
              </a:rPr>
              <a:t>царевича Алексея в Петергофе»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7" name="Picture 11" descr="фо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7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Маковский Владимир Егорович (1846-1920) «Объясн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836613"/>
            <a:ext cx="3924300" cy="51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 descr="tmp6394023218595758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773238"/>
            <a:ext cx="446405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539750" y="6092825"/>
            <a:ext cx="3384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b="1">
                <a:cs typeface="Arial" charset="0"/>
              </a:rPr>
              <a:t>В.Маковский «Объяснение»</a:t>
            </a: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4689475" y="6086475"/>
            <a:ext cx="39862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b="1">
                <a:cs typeface="Arial" charset="0"/>
              </a:rPr>
              <a:t>П.Федотов «Сватовство майора»</a:t>
            </a:r>
          </a:p>
        </p:txBody>
      </p:sp>
      <p:sp>
        <p:nvSpPr>
          <p:cNvPr id="24586" name="Text Box 10"/>
          <p:cNvSpPr txBox="1">
            <a:spLocks noChangeArrowheads="1"/>
          </p:cNvSpPr>
          <p:nvPr/>
        </p:nvSpPr>
        <p:spPr bwMode="auto">
          <a:xfrm>
            <a:off x="150813" y="173038"/>
            <a:ext cx="88042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2800" b="1">
                <a:cs typeface="Arial" charset="0"/>
              </a:rPr>
              <a:t>Знакомство с картинами известных художников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9" name="Picture 9" descr="фо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7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ПРАЧКИ1_художник_АЕ_Архип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836613"/>
            <a:ext cx="3960813" cy="525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 descr="П Федотов Игрок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535113"/>
            <a:ext cx="4391025" cy="354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5364163" y="6105525"/>
            <a:ext cx="25257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b="1">
                <a:cs typeface="Arial" charset="0"/>
              </a:rPr>
              <a:t>П.Федотов «Игроки»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1042988" y="6157913"/>
            <a:ext cx="25431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b="1">
                <a:cs typeface="Arial" charset="0"/>
              </a:rPr>
              <a:t>А.Архипов «Прачки»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150813" y="173038"/>
            <a:ext cx="88042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2800" b="1">
                <a:cs typeface="Arial" charset="0"/>
              </a:rPr>
              <a:t>Знакомство с картинами известных художников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1" name="Picture 7" descr="фо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7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IMAG3740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357563"/>
            <a:ext cx="4967288" cy="310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 descr="IMAG3720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25" y="333375"/>
            <a:ext cx="4945063" cy="291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396875" y="333375"/>
            <a:ext cx="3095625" cy="615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2800" b="1">
                <a:cs typeface="Arial" charset="0"/>
              </a:rPr>
              <a:t>2 этап: натурные зарисовки</a:t>
            </a:r>
          </a:p>
          <a:p>
            <a:endParaRPr lang="ru-RU" sz="2800" b="1">
              <a:cs typeface="Arial" charset="0"/>
            </a:endParaRPr>
          </a:p>
          <a:p>
            <a:r>
              <a:rPr lang="ru-RU" sz="2200" i="1">
                <a:cs typeface="Arial" charset="0"/>
              </a:rPr>
              <a:t>Задачи:</a:t>
            </a:r>
            <a:r>
              <a:rPr lang="ru-RU" sz="2200">
                <a:cs typeface="Arial" charset="0"/>
              </a:rPr>
              <a:t> выявлять характер, движение,</a:t>
            </a:r>
          </a:p>
          <a:p>
            <a:r>
              <a:rPr lang="ru-RU" sz="2200">
                <a:cs typeface="Arial" charset="0"/>
              </a:rPr>
              <a:t>взаимосвязь фигур между собой,</a:t>
            </a:r>
          </a:p>
          <a:p>
            <a:r>
              <a:rPr lang="ru-RU" sz="2200">
                <a:cs typeface="Arial" charset="0"/>
              </a:rPr>
              <a:t>фигур и окружения.</a:t>
            </a:r>
          </a:p>
          <a:p>
            <a:r>
              <a:rPr lang="ru-RU" sz="2200">
                <a:cs typeface="Arial" charset="0"/>
              </a:rPr>
              <a:t>Поиск «пятен» и силуэтов.</a:t>
            </a:r>
          </a:p>
          <a:p>
            <a:endParaRPr lang="ru-RU" sz="2200">
              <a:cs typeface="Arial" charset="0"/>
            </a:endParaRPr>
          </a:p>
          <a:p>
            <a:endParaRPr lang="ru-RU" sz="2200">
              <a:cs typeface="Arial" charset="0"/>
            </a:endParaRPr>
          </a:p>
          <a:p>
            <a:r>
              <a:rPr lang="ru-RU" sz="2200">
                <a:cs typeface="Arial" charset="0"/>
              </a:rPr>
              <a:t>Тональные зарисовки.</a:t>
            </a:r>
          </a:p>
          <a:p>
            <a:r>
              <a:rPr lang="ru-RU" sz="2200" i="1">
                <a:cs typeface="Arial" charset="0"/>
              </a:rPr>
              <a:t>Материал: сепия,</a:t>
            </a:r>
          </a:p>
          <a:p>
            <a:r>
              <a:rPr lang="ru-RU" sz="2200" i="1">
                <a:cs typeface="Arial" charset="0"/>
              </a:rPr>
              <a:t>мягкий карандаш.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JQiNrfRVkbw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4248150" cy="299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IMAG3785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357563"/>
            <a:ext cx="4176713" cy="328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IMG_11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3" y="1196975"/>
            <a:ext cx="3860800" cy="453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497</TotalTime>
  <Words>364</Words>
  <Application>Microsoft Office PowerPoint</Application>
  <PresentationFormat>Экран (4:3)</PresentationFormat>
  <Paragraphs>90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Оформление по умолчанию</vt:lpstr>
      <vt:lpstr>Сюжетная композиция в интерьере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Сюжетная композиция в интерьере</dc:title>
  <dc:creator>user10</dc:creator>
  <cp:lastModifiedBy>Admin</cp:lastModifiedBy>
  <cp:revision>29</cp:revision>
  <dcterms:created xsi:type="dcterms:W3CDTF">2017-04-10T08:38:03Z</dcterms:created>
  <dcterms:modified xsi:type="dcterms:W3CDTF">2023-03-20T12:52:21Z</dcterms:modified>
</cp:coreProperties>
</file>